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3"/>
  </p:notesMasterIdLst>
  <p:handoutMasterIdLst>
    <p:handoutMasterId r:id="rId224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30" r:id="rId107"/>
    <p:sldId id="1031" r:id="rId108"/>
    <p:sldId id="1032" r:id="rId109"/>
    <p:sldId id="1035" r:id="rId110"/>
    <p:sldId id="1036" r:id="rId111"/>
    <p:sldId id="1037" r:id="rId112"/>
    <p:sldId id="1038" r:id="rId113"/>
    <p:sldId id="1041" r:id="rId114"/>
    <p:sldId id="1042" r:id="rId115"/>
    <p:sldId id="1043" r:id="rId116"/>
    <p:sldId id="1046" r:id="rId117"/>
    <p:sldId id="1047" r:id="rId118"/>
    <p:sldId id="1048" r:id="rId119"/>
    <p:sldId id="1049" r:id="rId120"/>
    <p:sldId id="1052" r:id="rId121"/>
    <p:sldId id="1053" r:id="rId122"/>
    <p:sldId id="1054" r:id="rId123"/>
    <p:sldId id="1055" r:id="rId124"/>
    <p:sldId id="1056" r:id="rId125"/>
    <p:sldId id="1057" r:id="rId126"/>
    <p:sldId id="1060" r:id="rId127"/>
    <p:sldId id="1061" r:id="rId128"/>
    <p:sldId id="1062" r:id="rId129"/>
    <p:sldId id="1063" r:id="rId130"/>
    <p:sldId id="1064" r:id="rId131"/>
    <p:sldId id="1069" r:id="rId132"/>
    <p:sldId id="1070" r:id="rId133"/>
    <p:sldId id="1071" r:id="rId134"/>
    <p:sldId id="1072" r:id="rId135"/>
    <p:sldId id="1075" r:id="rId136"/>
    <p:sldId id="1077" r:id="rId137"/>
    <p:sldId id="1078" r:id="rId138"/>
    <p:sldId id="1079" r:id="rId139"/>
    <p:sldId id="1082" r:id="rId140"/>
    <p:sldId id="1083" r:id="rId141"/>
    <p:sldId id="1084" r:id="rId142"/>
    <p:sldId id="1085" r:id="rId143"/>
    <p:sldId id="1211" r:id="rId144"/>
    <p:sldId id="1152" r:id="rId145"/>
    <p:sldId id="1153" r:id="rId146"/>
    <p:sldId id="1212" r:id="rId147"/>
    <p:sldId id="1154" r:id="rId148"/>
    <p:sldId id="1213" r:id="rId149"/>
    <p:sldId id="1155" r:id="rId150"/>
    <p:sldId id="1157" r:id="rId151"/>
    <p:sldId id="1158" r:id="rId152"/>
    <p:sldId id="1214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159" r:id="rId161"/>
    <p:sldId id="1215" r:id="rId162"/>
    <p:sldId id="1178" r:id="rId163"/>
    <p:sldId id="1236" r:id="rId164"/>
    <p:sldId id="1179" r:id="rId165"/>
    <p:sldId id="1223" r:id="rId166"/>
    <p:sldId id="1224" r:id="rId167"/>
    <p:sldId id="1225" r:id="rId168"/>
    <p:sldId id="1226" r:id="rId169"/>
    <p:sldId id="1227" r:id="rId170"/>
    <p:sldId id="1228" r:id="rId171"/>
    <p:sldId id="1229" r:id="rId172"/>
    <p:sldId id="1230" r:id="rId173"/>
    <p:sldId id="1231" r:id="rId174"/>
    <p:sldId id="1232" r:id="rId175"/>
    <p:sldId id="1233" r:id="rId176"/>
    <p:sldId id="1237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189" r:id="rId197"/>
    <p:sldId id="1190" r:id="rId198"/>
    <p:sldId id="1191" r:id="rId199"/>
    <p:sldId id="1192" r:id="rId200"/>
    <p:sldId id="1193" r:id="rId201"/>
    <p:sldId id="1194" r:id="rId202"/>
    <p:sldId id="1195" r:id="rId203"/>
    <p:sldId id="1196" r:id="rId204"/>
    <p:sldId id="1197" r:id="rId205"/>
    <p:sldId id="1198" r:id="rId206"/>
    <p:sldId id="1199" r:id="rId207"/>
    <p:sldId id="1200" r:id="rId208"/>
    <p:sldId id="1201" r:id="rId209"/>
    <p:sldId id="1202" r:id="rId210"/>
    <p:sldId id="1203" r:id="rId211"/>
    <p:sldId id="1204" r:id="rId212"/>
    <p:sldId id="1205" r:id="rId213"/>
    <p:sldId id="1206" r:id="rId214"/>
    <p:sldId id="1207" r:id="rId215"/>
    <p:sldId id="1208" r:id="rId216"/>
    <p:sldId id="805" r:id="rId217"/>
    <p:sldId id="288" r:id="rId218"/>
    <p:sldId id="267" r:id="rId219"/>
    <p:sldId id="806" r:id="rId220"/>
    <p:sldId id="279" r:id="rId221"/>
    <p:sldId id="266" r:id="rId222"/>
  </p:sldIdLst>
  <p:sldSz cx="12192000" cy="6858000"/>
  <p:notesSz cx="6858000" cy="9144000"/>
  <p:embeddedFontLst>
    <p:embeddedFont>
      <p:font typeface="Roboto" panose="02000000000000000000" pitchFamily="2" charset="0"/>
      <p:regular r:id="rId225"/>
      <p:bold r:id="rId226"/>
      <p:italic r:id="rId227"/>
      <p:boldItalic r:id="rId228"/>
    </p:embeddedFont>
    <p:embeddedFont>
      <p:font typeface="Roboto Light" panose="02000000000000000000" pitchFamily="2" charset="0"/>
      <p:regular r:id="rId229"/>
      <p:italic r:id="rId230"/>
    </p:embeddedFont>
    <p:embeddedFont>
      <p:font typeface="Roboto Slab" pitchFamily="2" charset="0"/>
      <p:regular r:id="rId231"/>
      <p:bold r:id="rId232"/>
      <p:italic r:id="rId233"/>
      <p:boldItalic r:id="rId234"/>
    </p:embeddedFont>
    <p:embeddedFont>
      <p:font typeface="Roboto Thin" panose="02000000000000000000" pitchFamily="2" charset="0"/>
      <p:regular r:id="rId235"/>
      <p:italic r:id="rId2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 - Rozbudowany program ćwiczeń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Zapisywanie danych w arkuszu, formatowa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</p14:sldIdLst>
        </p14:section>
        <p14:section name="Zaawansowane operacje na danych" id="{36710C22-361F-4464-AB56-DF2CFA342E14}">
          <p14:sldIdLst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17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426" y="38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2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commentAuthors" Target="commentAuthor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font" Target="fonts/font3.fntdata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9.fntdata"/><Relationship Id="rId238" Type="http://schemas.openxmlformats.org/officeDocument/2006/relationships/presProps" Target="pres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notesMaster" Target="notesMasters/notesMaster1.xml"/><Relationship Id="rId228" Type="http://schemas.openxmlformats.org/officeDocument/2006/relationships/font" Target="fonts/font4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10.fntdata"/><Relationship Id="rId23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5.fntdata"/><Relationship Id="rId19" Type="http://schemas.openxmlformats.org/officeDocument/2006/relationships/slide" Target="slides/slide2.xml"/><Relationship Id="rId224" Type="http://schemas.openxmlformats.org/officeDocument/2006/relationships/handoutMaster" Target="handoutMasters/handoutMaster1.xml"/><Relationship Id="rId240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6.fntdata"/><Relationship Id="rId235" Type="http://schemas.openxmlformats.org/officeDocument/2006/relationships/font" Target="fonts/font11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font" Target="fonts/font1.fntdata"/><Relationship Id="rId241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12.fntdata"/><Relationship Id="rId26" Type="http://schemas.openxmlformats.org/officeDocument/2006/relationships/slide" Target="slides/slide9.xml"/><Relationship Id="rId231" Type="http://schemas.openxmlformats.org/officeDocument/2006/relationships/font" Target="fonts/font7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8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5.jpg"/><Relationship Id="rId4" Type="http://schemas.openxmlformats.org/officeDocument/2006/relationships/hyperlink" Target="mailto:mail.szkolenia@comarch.pl" TargetMode="Externa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DC410D-E634-1CC8-1CA1-C14CD0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AB56C98-D96F-3AEF-0038-F075EE62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danych wejściowych</a:t>
            </a:r>
          </a:p>
          <a:p>
            <a:pPr lvl="2" algn="just"/>
            <a:r>
              <a:rPr lang="pl-PL" dirty="0"/>
              <a:t>Dwa pliki </a:t>
            </a:r>
            <a:r>
              <a:rPr lang="pl-PL" dirty="0" err="1"/>
              <a:t>xlsx</a:t>
            </a:r>
            <a:r>
              <a:rPr lang="pl-PL" dirty="0"/>
              <a:t> i jeden </a:t>
            </a:r>
            <a:r>
              <a:rPr lang="pl-PL" dirty="0" err="1"/>
              <a:t>csv</a:t>
            </a:r>
            <a:endParaRPr lang="pl-PL" dirty="0"/>
          </a:p>
          <a:p>
            <a:pPr lvl="1" algn="just"/>
            <a:r>
              <a:rPr lang="pl-PL" dirty="0"/>
              <a:t>Wczytywanie danych z plików Excel</a:t>
            </a:r>
          </a:p>
          <a:p>
            <a:pPr lvl="1" algn="just"/>
            <a:r>
              <a:rPr lang="pl-PL" dirty="0"/>
              <a:t>Wczytywanie danych z pliku CSV</a:t>
            </a:r>
          </a:p>
          <a:p>
            <a:pPr lvl="1" algn="just"/>
            <a:r>
              <a:rPr lang="pl-PL" dirty="0"/>
              <a:t>Łączenie danych z różnych arkuszy i plików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r>
              <a:rPr lang="pl-PL" dirty="0"/>
              <a:t>Przekształcanie danych</a:t>
            </a:r>
          </a:p>
          <a:p>
            <a:pPr lvl="1" algn="just"/>
            <a:r>
              <a:rPr lang="pl-PL" dirty="0"/>
              <a:t>Grupowanie danych według działu i obliczanie miar statystycznych</a:t>
            </a:r>
          </a:p>
          <a:p>
            <a:pPr lvl="1" algn="just"/>
            <a:r>
              <a:rPr lang="pl-PL" dirty="0"/>
              <a:t>Filtrowanie danych według złożonych kryteriów</a:t>
            </a:r>
          </a:p>
          <a:p>
            <a:pPr lvl="1" algn="just"/>
            <a:r>
              <a:rPr lang="pl-PL" dirty="0"/>
              <a:t>Uzupełnianie brakujących danych</a:t>
            </a:r>
          </a:p>
          <a:p>
            <a:pPr lvl="1" algn="just"/>
            <a:r>
              <a:rPr lang="pl-PL" dirty="0"/>
              <a:t>Łączenie przekształconych danych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94654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 cd.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Usuwanie duplikatów</a:t>
            </a:r>
          </a:p>
          <a:p>
            <a:pPr lvl="1" algn="just"/>
            <a:r>
              <a:rPr lang="pl-PL" dirty="0"/>
              <a:t>Sortowanie danych według wynagrodzenia</a:t>
            </a:r>
          </a:p>
          <a:p>
            <a:pPr lvl="1" algn="just"/>
            <a:r>
              <a:rPr lang="pl-PL" dirty="0"/>
              <a:t>Zapisanie przetworzonych danych do nowego pliku Excel</a:t>
            </a:r>
          </a:p>
          <a:p>
            <a:pPr lvl="1" algn="just"/>
            <a:r>
              <a:rPr lang="pl-PL" dirty="0"/>
              <a:t>Tworzenie wykresów</a:t>
            </a:r>
          </a:p>
          <a:p>
            <a:pPr lvl="2" algn="just"/>
            <a:r>
              <a:rPr lang="pl-PL" dirty="0"/>
              <a:t>Dodanie wykresu słupkowego dla średnich wynagrodzeń</a:t>
            </a:r>
          </a:p>
          <a:p>
            <a:pPr lvl="2" algn="just"/>
            <a:r>
              <a:rPr lang="pl-PL" dirty="0"/>
              <a:t>Dodanie wykresu liniowego dla wynagrodzeń</a:t>
            </a:r>
          </a:p>
          <a:p>
            <a:pPr lvl="2" algn="just"/>
            <a:r>
              <a:rPr lang="pl-PL" dirty="0"/>
              <a:t>Dodanie wykresu kołowego dla rozkładu wynagrodzeń</a:t>
            </a:r>
          </a:p>
          <a:p>
            <a:pPr lvl="2" algn="just"/>
            <a:r>
              <a:rPr lang="pl-PL" dirty="0"/>
              <a:t>Dodanie wykresu punktowego dla wynagrodzeń</a:t>
            </a:r>
          </a:p>
        </p:txBody>
      </p:sp>
    </p:spTree>
    <p:extLst>
      <p:ext uri="{BB962C8B-B14F-4D97-AF65-F5344CB8AC3E}">
        <p14:creationId xmlns:p14="http://schemas.microsoft.com/office/powerpoint/2010/main" val="15609906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D9C519-EBFF-C4B8-8385-91F68DF6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33" y="1996316"/>
            <a:ext cx="6720734" cy="44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07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C9A7E9A-A385-6DAE-70A2-F791E947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05" y="2057281"/>
            <a:ext cx="7057389" cy="4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88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1A6D0BF-0703-EAF6-6723-AA885577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3" y="2451334"/>
            <a:ext cx="11302493" cy="19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09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wczytania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9D052A1-F67E-E0D8-39BC-A078CD5A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2" y="2242269"/>
            <a:ext cx="10915155" cy="30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80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danych z różnych arkuszy i plików: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CF20F1-E903-ED7C-6FCB-A0F6A588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5" y="2801108"/>
            <a:ext cx="10181509" cy="12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6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przekształcenia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8DA586-DB49-EF2A-E383-E71D013E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" y="2866510"/>
            <a:ext cx="11820000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705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grupowania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1D2453-6316-66B0-AA93-F6F83476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3226550"/>
            <a:ext cx="12005389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55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filtrowania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3335940-7947-26B7-CCB2-91965C0C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0" y="2918165"/>
            <a:ext cx="11695839" cy="10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uzupełnienia brakujących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65C316-D1A1-48A7-FD7D-B5550806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99" y="3293927"/>
            <a:ext cx="10054602" cy="9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44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przekształconych danych w jeden </a:t>
            </a:r>
            <a:r>
              <a:rPr lang="pl-PL" sz="2000" dirty="0" err="1"/>
              <a:t>DataFrame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0000AD3-AF91-2B00-A9B3-FA0C5128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7" y="3157338"/>
            <a:ext cx="9239826" cy="12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11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usuwania duplikatów: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0928EB3-AC5F-2B3A-5F8E-F391F374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36" y="3049326"/>
            <a:ext cx="7065927" cy="14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32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sortowania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DCE5B5-FC23-A64B-BFCE-CBD06015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07" y="3125144"/>
            <a:ext cx="9028985" cy="13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49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zapisania danych do nowego pliku Excel: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CA47D7-DA91-6BC5-8962-C068E28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5" y="2542394"/>
            <a:ext cx="8642390" cy="24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22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ładujemy </a:t>
            </a:r>
            <a:r>
              <a:rPr lang="pl-PL" sz="2000" dirty="0" err="1"/>
              <a:t>workbook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C5FC3E4-B1FD-880D-A851-2539F769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94" y="3070282"/>
            <a:ext cx="8009012" cy="14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75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 słupkowy dla średnich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F9E9EBE-2C30-CBBD-7CFD-D5733AE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54" y="2331697"/>
            <a:ext cx="7698891" cy="29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2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liniowego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BCF4EAE-6F23-1AF1-A658-4D82D97F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89" y="2233211"/>
            <a:ext cx="7368022" cy="31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22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kołowego dla rozkładu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1A3C8DC-11E8-587E-388A-3B1B43A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92" y="2438192"/>
            <a:ext cx="7819815" cy="27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98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punktowego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29DF8F4-D2E9-5C54-ABF0-1B862766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47" y="2263693"/>
            <a:ext cx="7807705" cy="30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4486B4-88F5-7A20-1F3E-A3B36B06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132856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92857A0-0B65-84B5-020D-DD58687E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F64B24-B086-B537-BBA5-FABE9F3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C5E5F-0AF4-1269-03E4-BE60F9B6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12755</TotalTime>
  <Words>6445</Words>
  <Application>Microsoft Office PowerPoint</Application>
  <PresentationFormat>Panoramiczny</PresentationFormat>
  <Paragraphs>938</Paragraphs>
  <Slides>205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205</vt:i4>
      </vt:variant>
    </vt:vector>
  </HeadingPairs>
  <TitlesOfParts>
    <vt:vector size="229" baseType="lpstr">
      <vt:lpstr>Roboto Slab</vt:lpstr>
      <vt:lpstr>Roboto Thin</vt:lpstr>
      <vt:lpstr>Wingdings</vt:lpstr>
      <vt:lpstr>Söhne</vt:lpstr>
      <vt:lpstr>Roboto Light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- Wybrane Elementy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Python - Wybrane Elementy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126</cp:revision>
  <dcterms:created xsi:type="dcterms:W3CDTF">2023-01-16T07:56:28Z</dcterms:created>
  <dcterms:modified xsi:type="dcterms:W3CDTF">2024-09-23T12:22:46Z</dcterms:modified>
</cp:coreProperties>
</file>